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59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3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-523" y="-10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0813" y="1236940"/>
            <a:ext cx="7562374" cy="25985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1"/>
              </a:lnSpc>
              <a:buNone/>
            </a:pPr>
            <a:r>
              <a:rPr lang="en-US" sz="5456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Приложение для поиска фильмов: База данных Sakila</a:t>
            </a:r>
            <a:endParaRPr lang="en-US" sz="5456" dirty="0"/>
          </a:p>
        </p:txBody>
      </p:sp>
      <p:sp>
        <p:nvSpPr>
          <p:cNvPr id="6" name="Text 3"/>
          <p:cNvSpPr/>
          <p:nvPr/>
        </p:nvSpPr>
        <p:spPr>
          <a:xfrm>
            <a:off x="790813" y="4174331"/>
            <a:ext cx="7562374" cy="2168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1779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Данная презентация посвящена проекту, разработанному с целью создания приложения для поиска фильмов по базе данных Sakila. Проект охватил все этапы разработки, от проектирования базы данных до создания пользовательского интерфейса. В данной презентации мы рассмотрим ключевые аспекты проекта, включая его цели, функционал, реализацию и результаты.</a:t>
            </a:r>
            <a:endParaRPr lang="en-US" sz="1779" dirty="0"/>
          </a:p>
        </p:txBody>
      </p:sp>
      <p:sp>
        <p:nvSpPr>
          <p:cNvPr id="7" name="Shape 4"/>
          <p:cNvSpPr/>
          <p:nvPr/>
        </p:nvSpPr>
        <p:spPr>
          <a:xfrm>
            <a:off x="790813" y="6614279"/>
            <a:ext cx="361474" cy="361474"/>
          </a:xfrm>
          <a:prstGeom prst="roundRect">
            <a:avLst>
              <a:gd name="adj" fmla="val 252938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33" y="6621899"/>
            <a:ext cx="346234" cy="3462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65158" y="6597372"/>
            <a:ext cx="4306302" cy="1632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4"/>
              </a:lnSpc>
              <a:buNone/>
            </a:pPr>
            <a:r>
              <a:rPr lang="en-US" sz="2224" b="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</a:t>
            </a:r>
            <a:r>
              <a:rPr lang="en-US" sz="2224" b="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rubila341</a:t>
            </a:r>
            <a:endParaRPr lang="en-US" sz="222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0178" y="553998"/>
            <a:ext cx="7736443" cy="1117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98"/>
              </a:lnSpc>
              <a:buNone/>
            </a:pPr>
            <a:r>
              <a:rPr lang="en-US" sz="3519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Обработка ошибок в приложении</a:t>
            </a:r>
            <a:endParaRPr lang="en-US" sz="3519" dirty="0"/>
          </a:p>
        </p:txBody>
      </p:sp>
      <p:sp>
        <p:nvSpPr>
          <p:cNvPr id="6" name="Shape 3"/>
          <p:cNvSpPr/>
          <p:nvPr/>
        </p:nvSpPr>
        <p:spPr>
          <a:xfrm>
            <a:off x="6190178" y="1164520"/>
            <a:ext cx="7736443" cy="1767007"/>
          </a:xfrm>
          <a:prstGeom prst="roundRect">
            <a:avLst>
              <a:gd name="adj" fmla="val 17070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391156" y="1142204"/>
            <a:ext cx="4144089" cy="279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9"/>
              </a:lnSpc>
              <a:buNone/>
            </a:pPr>
            <a:r>
              <a:rPr lang="en-US" sz="1759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Обработка ошибок подключения</a:t>
            </a:r>
            <a:endParaRPr lang="en-US" sz="1759" dirty="0"/>
          </a:p>
        </p:txBody>
      </p:sp>
      <p:sp>
        <p:nvSpPr>
          <p:cNvPr id="8" name="Text 5"/>
          <p:cNvSpPr/>
          <p:nvPr/>
        </p:nvSpPr>
        <p:spPr>
          <a:xfrm>
            <a:off x="6391156" y="1690997"/>
            <a:ext cx="7334488" cy="965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3"/>
              </a:lnSpc>
              <a:buNone/>
            </a:pPr>
            <a:r>
              <a:rPr lang="en-US" sz="1583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Реализована обработка ошибок при подключении к базе данных, включая вывод информативных сообщений об ошибках и корректное завершение работы приложения.</a:t>
            </a:r>
            <a:endParaRPr lang="en-US" sz="1583" dirty="0"/>
          </a:p>
        </p:txBody>
      </p:sp>
      <p:sp>
        <p:nvSpPr>
          <p:cNvPr id="9" name="Shape 6"/>
          <p:cNvSpPr/>
          <p:nvPr/>
        </p:nvSpPr>
        <p:spPr>
          <a:xfrm>
            <a:off x="6190178" y="3019647"/>
            <a:ext cx="7736443" cy="3179134"/>
          </a:xfrm>
          <a:prstGeom prst="roundRect">
            <a:avLst>
              <a:gd name="adj" fmla="val 17070"/>
            </a:avLst>
          </a:prstGeom>
          <a:solidFill>
            <a:srgbClr val="46464A"/>
          </a:solidFill>
          <a:ln/>
        </p:spPr>
      </p:sp>
      <p:sp>
        <p:nvSpPr>
          <p:cNvPr id="10" name="Text 7"/>
          <p:cNvSpPr/>
          <p:nvPr/>
        </p:nvSpPr>
        <p:spPr>
          <a:xfrm>
            <a:off x="6391156" y="3157875"/>
            <a:ext cx="5602370" cy="13906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def</a:t>
            </a:r>
            <a:r>
              <a:rPr lang="de-DE" sz="1400" dirty="0" smtClean="0">
                <a:solidFill>
                  <a:schemeClr val="bg1"/>
                </a:solidFill>
              </a:rPr>
              <a:t> __</a:t>
            </a:r>
            <a:r>
              <a:rPr lang="de-DE" sz="1400" dirty="0" err="1" smtClean="0">
                <a:solidFill>
                  <a:schemeClr val="bg1"/>
                </a:solidFill>
              </a:rPr>
              <a:t>init</a:t>
            </a:r>
            <a:r>
              <a:rPr lang="de-DE" sz="1400" dirty="0" smtClean="0">
                <a:solidFill>
                  <a:schemeClr val="bg1"/>
                </a:solidFill>
              </a:rPr>
              <a:t>__(</a:t>
            </a:r>
            <a:r>
              <a:rPr lang="de-DE" sz="1400" dirty="0" err="1" smtClean="0">
                <a:solidFill>
                  <a:schemeClr val="bg1"/>
                </a:solidFill>
              </a:rPr>
              <a:t>self</a:t>
            </a:r>
            <a:r>
              <a:rPr lang="de-DE" sz="1400" dirty="0" smtClean="0">
                <a:solidFill>
                  <a:schemeClr val="bg1"/>
                </a:solidFill>
              </a:rPr>
              <a:t>, </a:t>
            </a:r>
            <a:r>
              <a:rPr lang="de-DE" sz="1400" dirty="0" err="1" smtClean="0">
                <a:solidFill>
                  <a:schemeClr val="bg1"/>
                </a:solidFill>
              </a:rPr>
              <a:t>host</a:t>
            </a:r>
            <a:r>
              <a:rPr lang="de-DE" sz="1400" dirty="0" smtClean="0">
                <a:solidFill>
                  <a:schemeClr val="bg1"/>
                </a:solidFill>
              </a:rPr>
              <a:t>, </a:t>
            </a:r>
            <a:r>
              <a:rPr lang="de-DE" sz="1400" dirty="0" err="1" smtClean="0">
                <a:solidFill>
                  <a:schemeClr val="bg1"/>
                </a:solidFill>
              </a:rPr>
              <a:t>user</a:t>
            </a:r>
            <a:r>
              <a:rPr lang="de-DE" sz="1400" dirty="0" smtClean="0">
                <a:solidFill>
                  <a:schemeClr val="bg1"/>
                </a:solidFill>
              </a:rPr>
              <a:t>, </a:t>
            </a:r>
            <a:r>
              <a:rPr lang="de-DE" sz="1400" dirty="0" err="1" smtClean="0">
                <a:solidFill>
                  <a:schemeClr val="bg1"/>
                </a:solidFill>
              </a:rPr>
              <a:t>password</a:t>
            </a:r>
            <a:r>
              <a:rPr lang="de-DE" sz="1400" dirty="0" smtClean="0">
                <a:solidFill>
                  <a:schemeClr val="bg1"/>
                </a:solidFill>
              </a:rPr>
              <a:t>, </a:t>
            </a:r>
            <a:r>
              <a:rPr lang="de-DE" sz="1400" dirty="0" err="1" smtClean="0">
                <a:solidFill>
                  <a:schemeClr val="bg1"/>
                </a:solidFill>
              </a:rPr>
              <a:t>database</a:t>
            </a:r>
            <a:r>
              <a:rPr lang="de-DE" sz="1400" dirty="0" smtClean="0">
                <a:solidFill>
                  <a:schemeClr val="bg1"/>
                </a:solidFill>
              </a:rPr>
              <a:t>):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</a:t>
            </a:r>
            <a:r>
              <a:rPr lang="de-DE" sz="1400" dirty="0" err="1" smtClean="0">
                <a:solidFill>
                  <a:schemeClr val="bg1"/>
                </a:solidFill>
              </a:rPr>
              <a:t>try</a:t>
            </a:r>
            <a:r>
              <a:rPr lang="de-DE" sz="1400" dirty="0" smtClean="0">
                <a:solidFill>
                  <a:schemeClr val="bg1"/>
                </a:solidFill>
              </a:rPr>
              <a:t>: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</a:t>
            </a:r>
            <a:r>
              <a:rPr lang="de-DE" sz="1400" dirty="0" err="1" smtClean="0">
                <a:solidFill>
                  <a:schemeClr val="bg1"/>
                </a:solidFill>
              </a:rPr>
              <a:t>self.connection</a:t>
            </a:r>
            <a:r>
              <a:rPr lang="de-DE" sz="1400" dirty="0" smtClean="0">
                <a:solidFill>
                  <a:schemeClr val="bg1"/>
                </a:solidFill>
              </a:rPr>
              <a:t> = </a:t>
            </a:r>
            <a:r>
              <a:rPr lang="de-DE" sz="1400" dirty="0" err="1" smtClean="0">
                <a:solidFill>
                  <a:schemeClr val="bg1"/>
                </a:solidFill>
              </a:rPr>
              <a:t>mysql.connector.connect</a:t>
            </a:r>
            <a:r>
              <a:rPr lang="de-DE" sz="1400" dirty="0" smtClean="0">
                <a:solidFill>
                  <a:schemeClr val="bg1"/>
                </a:solidFill>
              </a:rPr>
              <a:t>(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    </a:t>
            </a:r>
            <a:r>
              <a:rPr lang="de-DE" sz="1400" dirty="0" err="1" smtClean="0">
                <a:solidFill>
                  <a:schemeClr val="bg1"/>
                </a:solidFill>
              </a:rPr>
              <a:t>host</a:t>
            </a:r>
            <a:r>
              <a:rPr lang="de-DE" sz="1400" dirty="0" smtClean="0">
                <a:solidFill>
                  <a:schemeClr val="bg1"/>
                </a:solidFill>
              </a:rPr>
              <a:t>=</a:t>
            </a:r>
            <a:r>
              <a:rPr lang="de-DE" sz="1400" dirty="0" err="1" smtClean="0">
                <a:solidFill>
                  <a:schemeClr val="bg1"/>
                </a:solidFill>
              </a:rPr>
              <a:t>host</a:t>
            </a:r>
            <a:r>
              <a:rPr lang="de-DE" sz="1400" dirty="0" smtClean="0">
                <a:solidFill>
                  <a:schemeClr val="bg1"/>
                </a:solidFill>
              </a:rPr>
              <a:t>,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    </a:t>
            </a:r>
            <a:r>
              <a:rPr lang="de-DE" sz="1400" dirty="0" err="1" smtClean="0">
                <a:solidFill>
                  <a:schemeClr val="bg1"/>
                </a:solidFill>
              </a:rPr>
              <a:t>user</a:t>
            </a:r>
            <a:r>
              <a:rPr lang="de-DE" sz="1400" dirty="0" smtClean="0">
                <a:solidFill>
                  <a:schemeClr val="bg1"/>
                </a:solidFill>
              </a:rPr>
              <a:t>=</a:t>
            </a:r>
            <a:r>
              <a:rPr lang="de-DE" sz="1400" dirty="0" err="1" smtClean="0">
                <a:solidFill>
                  <a:schemeClr val="bg1"/>
                </a:solidFill>
              </a:rPr>
              <a:t>user</a:t>
            </a:r>
            <a:r>
              <a:rPr lang="de-DE" sz="1400" dirty="0" smtClean="0">
                <a:solidFill>
                  <a:schemeClr val="bg1"/>
                </a:solidFill>
              </a:rPr>
              <a:t>,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    </a:t>
            </a:r>
            <a:r>
              <a:rPr lang="de-DE" sz="1400" dirty="0" err="1" smtClean="0">
                <a:solidFill>
                  <a:schemeClr val="bg1"/>
                </a:solidFill>
              </a:rPr>
              <a:t>password</a:t>
            </a:r>
            <a:r>
              <a:rPr lang="de-DE" sz="1400" dirty="0" smtClean="0">
                <a:solidFill>
                  <a:schemeClr val="bg1"/>
                </a:solidFill>
              </a:rPr>
              <a:t>=</a:t>
            </a:r>
            <a:r>
              <a:rPr lang="de-DE" sz="1400" dirty="0" err="1" smtClean="0">
                <a:solidFill>
                  <a:schemeClr val="bg1"/>
                </a:solidFill>
              </a:rPr>
              <a:t>password</a:t>
            </a:r>
            <a:r>
              <a:rPr lang="de-DE" sz="1400" dirty="0" smtClean="0">
                <a:solidFill>
                  <a:schemeClr val="bg1"/>
                </a:solidFill>
              </a:rPr>
              <a:t>,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    </a:t>
            </a:r>
            <a:r>
              <a:rPr lang="de-DE" sz="1400" dirty="0" err="1" smtClean="0">
                <a:solidFill>
                  <a:schemeClr val="bg1"/>
                </a:solidFill>
              </a:rPr>
              <a:t>database</a:t>
            </a:r>
            <a:r>
              <a:rPr lang="de-DE" sz="1400" dirty="0" smtClean="0">
                <a:solidFill>
                  <a:schemeClr val="bg1"/>
                </a:solidFill>
              </a:rPr>
              <a:t>=</a:t>
            </a:r>
            <a:r>
              <a:rPr lang="de-DE" sz="1400" dirty="0" err="1" smtClean="0">
                <a:solidFill>
                  <a:schemeClr val="bg1"/>
                </a:solidFill>
              </a:rPr>
              <a:t>database</a:t>
            </a:r>
            <a:r>
              <a:rPr lang="de-DE" sz="1400" dirty="0" smtClean="0">
                <a:solidFill>
                  <a:schemeClr val="bg1"/>
                </a:solidFill>
              </a:rPr>
              <a:t/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)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</a:t>
            </a:r>
            <a:r>
              <a:rPr lang="de-DE" sz="1400" dirty="0" err="1" smtClean="0">
                <a:solidFill>
                  <a:schemeClr val="bg1"/>
                </a:solidFill>
              </a:rPr>
              <a:t>self.cursor</a:t>
            </a:r>
            <a:r>
              <a:rPr lang="de-DE" sz="1400" dirty="0" smtClean="0">
                <a:solidFill>
                  <a:schemeClr val="bg1"/>
                </a:solidFill>
              </a:rPr>
              <a:t> = </a:t>
            </a:r>
            <a:r>
              <a:rPr lang="de-DE" sz="1400" dirty="0" err="1" smtClean="0">
                <a:solidFill>
                  <a:schemeClr val="bg1"/>
                </a:solidFill>
              </a:rPr>
              <a:t>self.connection.cursor</a:t>
            </a:r>
            <a:r>
              <a:rPr lang="de-DE" sz="1400" dirty="0" smtClean="0">
                <a:solidFill>
                  <a:schemeClr val="bg1"/>
                </a:solidFill>
              </a:rPr>
              <a:t>()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</a:t>
            </a:r>
            <a:r>
              <a:rPr lang="de-DE" sz="1400" dirty="0" err="1" smtClean="0">
                <a:solidFill>
                  <a:schemeClr val="bg1"/>
                </a:solidFill>
              </a:rPr>
              <a:t>self.create_table_if_not_exists</a:t>
            </a:r>
            <a:r>
              <a:rPr lang="de-DE" sz="1400" dirty="0" smtClean="0">
                <a:solidFill>
                  <a:schemeClr val="bg1"/>
                </a:solidFill>
              </a:rPr>
              <a:t>()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</a:t>
            </a:r>
            <a:r>
              <a:rPr lang="de-DE" sz="1400" dirty="0" err="1" smtClean="0">
                <a:solidFill>
                  <a:schemeClr val="bg1"/>
                </a:solidFill>
              </a:rPr>
              <a:t>except</a:t>
            </a:r>
            <a:r>
              <a:rPr lang="de-DE" sz="1400" dirty="0" smtClean="0">
                <a:solidFill>
                  <a:schemeClr val="bg1"/>
                </a:solidFill>
              </a:rPr>
              <a:t> </a:t>
            </a:r>
            <a:r>
              <a:rPr lang="de-DE" sz="1400" dirty="0" err="1" smtClean="0">
                <a:solidFill>
                  <a:schemeClr val="bg1"/>
                </a:solidFill>
              </a:rPr>
              <a:t>mysql.connector.Error</a:t>
            </a:r>
            <a:r>
              <a:rPr lang="de-DE" sz="1400" dirty="0" smtClean="0">
                <a:solidFill>
                  <a:schemeClr val="bg1"/>
                </a:solidFill>
              </a:rPr>
              <a:t> </a:t>
            </a:r>
            <a:r>
              <a:rPr lang="de-DE" sz="1400" dirty="0" err="1" smtClean="0">
                <a:solidFill>
                  <a:schemeClr val="bg1"/>
                </a:solidFill>
              </a:rPr>
              <a:t>as</a:t>
            </a:r>
            <a:r>
              <a:rPr lang="de-DE" sz="1400" dirty="0" smtClean="0">
                <a:solidFill>
                  <a:schemeClr val="bg1"/>
                </a:solidFill>
              </a:rPr>
              <a:t> </a:t>
            </a:r>
            <a:r>
              <a:rPr lang="de-DE" sz="1400" dirty="0" err="1" smtClean="0">
                <a:solidFill>
                  <a:schemeClr val="bg1"/>
                </a:solidFill>
              </a:rPr>
              <a:t>err</a:t>
            </a:r>
            <a:r>
              <a:rPr lang="de-DE" sz="1400" dirty="0" smtClean="0">
                <a:solidFill>
                  <a:schemeClr val="bg1"/>
                </a:solidFill>
              </a:rPr>
              <a:t>: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</a:t>
            </a:r>
            <a:r>
              <a:rPr lang="de-DE" sz="1400" dirty="0" err="1" smtClean="0">
                <a:solidFill>
                  <a:schemeClr val="bg1"/>
                </a:solidFill>
              </a:rPr>
              <a:t>print</a:t>
            </a:r>
            <a:r>
              <a:rPr lang="de-DE" sz="1400" dirty="0" smtClean="0">
                <a:solidFill>
                  <a:schemeClr val="bg1"/>
                </a:solidFill>
              </a:rPr>
              <a:t>(f"</a:t>
            </a:r>
            <a:r>
              <a:rPr lang="ru-RU" sz="1400" dirty="0" smtClean="0">
                <a:solidFill>
                  <a:schemeClr val="bg1"/>
                </a:solidFill>
              </a:rPr>
              <a:t>Ошибка подключения к базе данных: {</a:t>
            </a:r>
            <a:r>
              <a:rPr lang="de-DE" sz="1400" dirty="0" err="1" smtClean="0">
                <a:solidFill>
                  <a:schemeClr val="bg1"/>
                </a:solidFill>
              </a:rPr>
              <a:t>err</a:t>
            </a:r>
            <a:r>
              <a:rPr lang="de-DE" sz="1400" dirty="0" smtClean="0">
                <a:solidFill>
                  <a:schemeClr val="bg1"/>
                </a:solidFill>
              </a:rPr>
              <a:t>}")</a:t>
            </a:r>
            <a:br>
              <a:rPr lang="de-DE" sz="1400" dirty="0" smtClean="0">
                <a:solidFill>
                  <a:schemeClr val="bg1"/>
                </a:solidFill>
              </a:rPr>
            </a:br>
            <a:r>
              <a:rPr lang="de-DE" sz="1400" dirty="0" smtClean="0">
                <a:solidFill>
                  <a:schemeClr val="bg1"/>
                </a:solidFill>
              </a:rPr>
              <a:t>        </a:t>
            </a:r>
            <a:r>
              <a:rPr lang="de-DE" sz="1400" dirty="0" err="1" smtClean="0">
                <a:solidFill>
                  <a:schemeClr val="bg1"/>
                </a:solidFill>
              </a:rPr>
              <a:t>raise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91156" y="4541520"/>
            <a:ext cx="7334488" cy="965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3"/>
              </a:lnSpc>
              <a:buNone/>
            </a:pPr>
            <a:endParaRPr lang="en-US" sz="1583" dirty="0"/>
          </a:p>
        </p:txBody>
      </p:sp>
      <p:sp>
        <p:nvSpPr>
          <p:cNvPr id="12" name="Shape 9"/>
          <p:cNvSpPr/>
          <p:nvPr/>
        </p:nvSpPr>
        <p:spPr>
          <a:xfrm>
            <a:off x="6190178" y="6344549"/>
            <a:ext cx="7736443" cy="1767007"/>
          </a:xfrm>
          <a:prstGeom prst="roundRect">
            <a:avLst>
              <a:gd name="adj" fmla="val 17070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6391156" y="6577425"/>
            <a:ext cx="4005858" cy="279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9"/>
              </a:lnSpc>
              <a:buNone/>
            </a:pPr>
            <a:r>
              <a:rPr lang="en-US" sz="1759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Информирование пользователя</a:t>
            </a:r>
            <a:endParaRPr lang="en-US" sz="1759" dirty="0"/>
          </a:p>
        </p:txBody>
      </p:sp>
      <p:sp>
        <p:nvSpPr>
          <p:cNvPr id="14" name="Text 11"/>
          <p:cNvSpPr/>
          <p:nvPr/>
        </p:nvSpPr>
        <p:spPr>
          <a:xfrm>
            <a:off x="6391156" y="6992064"/>
            <a:ext cx="7334488" cy="965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3"/>
              </a:lnSpc>
              <a:buNone/>
            </a:pPr>
            <a:r>
              <a:rPr lang="en-US" sz="1583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 возникновении ошибок пользователь получает понятные сообщения, позволяющие продолжить работу или предпринять необходимые действия.</a:t>
            </a:r>
            <a:endParaRPr lang="en-US" sz="158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1390" y="1197292"/>
            <a:ext cx="7861221" cy="1017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8"/>
              </a:lnSpc>
              <a:buNone/>
            </a:pPr>
            <a:r>
              <a:rPr lang="en-US" sz="3207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Создание пользовательского интерфейса</a:t>
            </a:r>
            <a:endParaRPr lang="en-US" sz="320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90" y="2490073"/>
            <a:ext cx="916186" cy="16102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32372" y="2673310"/>
            <a:ext cx="2036088" cy="254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4"/>
              </a:lnSpc>
              <a:buNone/>
            </a:pPr>
            <a:r>
              <a:rPr lang="en-US" sz="1603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Главное окно</a:t>
            </a:r>
            <a:endParaRPr lang="en-US" sz="1603" dirty="0"/>
          </a:p>
        </p:txBody>
      </p:sp>
      <p:sp>
        <p:nvSpPr>
          <p:cNvPr id="8" name="Text 4"/>
          <p:cNvSpPr/>
          <p:nvPr/>
        </p:nvSpPr>
        <p:spPr>
          <a:xfrm>
            <a:off x="1832372" y="3037642"/>
            <a:ext cx="6670238" cy="879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09"/>
              </a:lnSpc>
            </a:pPr>
            <a:r>
              <a:rPr lang="en-US" sz="1443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Создание главного окна приложения с установленными размерами и стилями, использование основного макета для управления расположением </a:t>
            </a:r>
            <a:r>
              <a:rPr lang="en-US" sz="1443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элементов</a:t>
            </a:r>
            <a:r>
              <a:rPr lang="en-US" dirty="0" smtClean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r>
              <a:rPr lang="ru-RU" dirty="0" smtClean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</a:t>
            </a:r>
            <a:r>
              <a:rPr lang="de-DE" dirty="0" err="1" smtClean="0">
                <a:solidFill>
                  <a:schemeClr val="bg1"/>
                </a:solidFill>
              </a:rPr>
              <a:t>self.layout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= </a:t>
            </a:r>
            <a:r>
              <a:rPr lang="de-DE" dirty="0" err="1" smtClean="0">
                <a:solidFill>
                  <a:schemeClr val="bg1"/>
                </a:solidFill>
              </a:rPr>
              <a:t>QVBoxLayout</a:t>
            </a: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dirty="0" err="1" smtClean="0">
                <a:solidFill>
                  <a:schemeClr val="bg1"/>
                </a:solidFill>
              </a:rPr>
              <a:t>self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90" y="4695722"/>
            <a:ext cx="916186" cy="14660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32372" y="4283512"/>
            <a:ext cx="2036088" cy="254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4"/>
              </a:lnSpc>
              <a:buNone/>
            </a:pPr>
            <a:r>
              <a:rPr lang="en-US" sz="1603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Тулбар</a:t>
            </a:r>
            <a:endParaRPr lang="en-US" sz="1603" dirty="0"/>
          </a:p>
        </p:txBody>
      </p:sp>
      <p:sp>
        <p:nvSpPr>
          <p:cNvPr id="11" name="Text 6"/>
          <p:cNvSpPr/>
          <p:nvPr/>
        </p:nvSpPr>
        <p:spPr>
          <a:xfrm>
            <a:off x="1832372" y="4647843"/>
            <a:ext cx="6670238" cy="586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9"/>
              </a:lnSpc>
              <a:buNone/>
            </a:pPr>
            <a:r>
              <a:rPr lang="en-US" sz="1443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Разработка панели инструментов с кнопками для навигации по различным функциям приложения, оформленными с использованием CSS</a:t>
            </a:r>
            <a:r>
              <a:rPr lang="en-US" sz="1443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ru-RU" sz="1443" dirty="0" smtClean="0">
              <a:solidFill>
                <a:srgbClr val="D7D4CC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309"/>
              </a:lnSpc>
              <a:buNone/>
            </a:pPr>
            <a:endParaRPr lang="ru-RU" sz="1443" dirty="0" smtClean="0">
              <a:solidFill>
                <a:srgbClr val="D7D4CC"/>
              </a:solidFill>
              <a:ea typeface="Raleway" pitchFamily="34" charset="-122"/>
            </a:endParaRPr>
          </a:p>
          <a:p>
            <a:pPr marL="0" indent="0" algn="l">
              <a:lnSpc>
                <a:spcPts val="2309"/>
              </a:lnSpc>
              <a:buNone/>
            </a:pPr>
            <a:endParaRPr lang="ru-RU" sz="1443" dirty="0" smtClean="0">
              <a:solidFill>
                <a:srgbClr val="D7D4CC"/>
              </a:solidFill>
              <a:ea typeface="Raleway" pitchFamily="34" charset="-122"/>
            </a:endParaRPr>
          </a:p>
          <a:p>
            <a:pPr>
              <a:lnSpc>
                <a:spcPts val="2309"/>
              </a:lnSpc>
            </a:pPr>
            <a:r>
              <a:rPr lang="de-DE" dirty="0" err="1" smtClean="0">
                <a:solidFill>
                  <a:schemeClr val="bg1"/>
                </a:solidFill>
              </a:rPr>
              <a:t>tool_bar</a:t>
            </a:r>
            <a:r>
              <a:rPr lang="de-DE" dirty="0" smtClean="0">
                <a:solidFill>
                  <a:schemeClr val="bg1"/>
                </a:solidFill>
              </a:rPr>
              <a:t> = </a:t>
            </a:r>
            <a:r>
              <a:rPr lang="de-DE" dirty="0" err="1" smtClean="0">
                <a:solidFill>
                  <a:schemeClr val="bg1"/>
                </a:solidFill>
              </a:rPr>
              <a:t>QtWidgets.QToolBar</a:t>
            </a:r>
            <a:r>
              <a:rPr lang="de-DE" dirty="0" smtClean="0">
                <a:solidFill>
                  <a:schemeClr val="bg1"/>
                </a:solidFill>
              </a:rPr>
              <a:t>() </a:t>
            </a:r>
            <a:r>
              <a:rPr lang="de-DE" dirty="0" err="1" smtClean="0">
                <a:solidFill>
                  <a:schemeClr val="bg1"/>
                </a:solidFill>
              </a:rPr>
              <a:t>filter_button</a:t>
            </a:r>
            <a:r>
              <a:rPr lang="de-DE" dirty="0" smtClean="0">
                <a:solidFill>
                  <a:schemeClr val="bg1"/>
                </a:solidFill>
              </a:rPr>
              <a:t> = </a:t>
            </a:r>
            <a:r>
              <a:rPr lang="de-DE" dirty="0" err="1" smtClean="0">
                <a:solidFill>
                  <a:schemeClr val="bg1"/>
                </a:solidFill>
              </a:rPr>
              <a:t>QtWidgets.QPushButton</a:t>
            </a:r>
            <a:r>
              <a:rPr lang="de-DE" dirty="0" smtClean="0">
                <a:solidFill>
                  <a:schemeClr val="bg1"/>
                </a:solidFill>
              </a:rPr>
              <a:t>("</a:t>
            </a:r>
            <a:r>
              <a:rPr lang="ru-RU" dirty="0" smtClean="0">
                <a:solidFill>
                  <a:schemeClr val="bg1"/>
                </a:solidFill>
              </a:rPr>
              <a:t>Фильтры") </a:t>
            </a:r>
            <a:r>
              <a:rPr lang="de-DE" dirty="0" err="1" smtClean="0">
                <a:solidFill>
                  <a:schemeClr val="bg1"/>
                </a:solidFill>
              </a:rPr>
              <a:t>tool_bar.addWidget</a:t>
            </a: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dirty="0" err="1" smtClean="0">
                <a:solidFill>
                  <a:schemeClr val="bg1"/>
                </a:solidFill>
              </a:rPr>
              <a:t>filter_button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sz="144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56567" y="3305175"/>
            <a:ext cx="10321885" cy="601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38"/>
              </a:lnSpc>
              <a:buNone/>
            </a:pPr>
            <a:r>
              <a:rPr lang="en-US" sz="379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Функциональность поиска трейлеров</a:t>
            </a:r>
            <a:endParaRPr lang="en-US" sz="3790" dirty="0"/>
          </a:p>
        </p:txBody>
      </p:sp>
      <p:sp>
        <p:nvSpPr>
          <p:cNvPr id="6" name="Shape 3"/>
          <p:cNvSpPr/>
          <p:nvPr/>
        </p:nvSpPr>
        <p:spPr>
          <a:xfrm>
            <a:off x="2056567" y="4475202"/>
            <a:ext cx="487323" cy="487323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2243376" y="4574381"/>
            <a:ext cx="113586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4"/>
              </a:lnSpc>
              <a:buNone/>
            </a:pPr>
            <a:r>
              <a:rPr lang="en-US" sz="227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274" dirty="0"/>
          </a:p>
        </p:txBody>
      </p:sp>
      <p:sp>
        <p:nvSpPr>
          <p:cNvPr id="8" name="Text 5"/>
          <p:cNvSpPr/>
          <p:nvPr/>
        </p:nvSpPr>
        <p:spPr>
          <a:xfrm>
            <a:off x="2760464" y="4475202"/>
            <a:ext cx="2657475" cy="60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9"/>
              </a:lnSpc>
              <a:buNone/>
            </a:pPr>
            <a:r>
              <a:rPr lang="en-US" sz="189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Использование pytube</a:t>
            </a:r>
            <a:endParaRPr lang="en-US" sz="1895" dirty="0"/>
          </a:p>
        </p:txBody>
      </p:sp>
      <p:sp>
        <p:nvSpPr>
          <p:cNvPr id="9" name="Text 6"/>
          <p:cNvSpPr/>
          <p:nvPr/>
        </p:nvSpPr>
        <p:spPr>
          <a:xfrm>
            <a:off x="2760464" y="5206603"/>
            <a:ext cx="2657475" cy="2078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Интеграция библиотеки pytube для поиска трейлеров фильмов на YouTube по названию, введенному пользователем.</a:t>
            </a:r>
            <a:endParaRPr lang="en-US" sz="1706" dirty="0"/>
          </a:p>
        </p:txBody>
      </p:sp>
      <p:sp>
        <p:nvSpPr>
          <p:cNvPr id="10" name="Shape 7"/>
          <p:cNvSpPr/>
          <p:nvPr/>
        </p:nvSpPr>
        <p:spPr>
          <a:xfrm>
            <a:off x="5634514" y="4475202"/>
            <a:ext cx="487323" cy="487323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5793224" y="4574381"/>
            <a:ext cx="169783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4"/>
              </a:lnSpc>
              <a:buNone/>
            </a:pPr>
            <a:r>
              <a:rPr lang="en-US" sz="227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274" dirty="0"/>
          </a:p>
        </p:txBody>
      </p:sp>
      <p:sp>
        <p:nvSpPr>
          <p:cNvPr id="12" name="Text 9"/>
          <p:cNvSpPr/>
          <p:nvPr/>
        </p:nvSpPr>
        <p:spPr>
          <a:xfrm>
            <a:off x="6338411" y="4475202"/>
            <a:ext cx="2657475" cy="60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9"/>
              </a:lnSpc>
              <a:buNone/>
            </a:pPr>
            <a:r>
              <a:rPr lang="en-US" sz="189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Отображение видео</a:t>
            </a:r>
            <a:endParaRPr lang="en-US" sz="1895" dirty="0"/>
          </a:p>
        </p:txBody>
      </p:sp>
      <p:sp>
        <p:nvSpPr>
          <p:cNvPr id="13" name="Text 10"/>
          <p:cNvSpPr/>
          <p:nvPr/>
        </p:nvSpPr>
        <p:spPr>
          <a:xfrm>
            <a:off x="6338411" y="5206603"/>
            <a:ext cx="2657475" cy="2425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Использование QWebEngineView для встраивания и отображения найденных трейлеров непосредственно в приложении.</a:t>
            </a:r>
            <a:endParaRPr lang="en-US" sz="1706" dirty="0"/>
          </a:p>
        </p:txBody>
      </p:sp>
      <p:sp>
        <p:nvSpPr>
          <p:cNvPr id="14" name="Shape 11"/>
          <p:cNvSpPr/>
          <p:nvPr/>
        </p:nvSpPr>
        <p:spPr>
          <a:xfrm>
            <a:off x="9212461" y="4475202"/>
            <a:ext cx="487323" cy="487323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</p:sp>
      <p:sp>
        <p:nvSpPr>
          <p:cNvPr id="15" name="Text 12"/>
          <p:cNvSpPr/>
          <p:nvPr/>
        </p:nvSpPr>
        <p:spPr>
          <a:xfrm>
            <a:off x="9369623" y="4574381"/>
            <a:ext cx="172998" cy="288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4"/>
              </a:lnSpc>
              <a:buNone/>
            </a:pPr>
            <a:r>
              <a:rPr lang="en-US" sz="227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274" dirty="0"/>
          </a:p>
        </p:txBody>
      </p:sp>
      <p:sp>
        <p:nvSpPr>
          <p:cNvPr id="16" name="Text 13"/>
          <p:cNvSpPr/>
          <p:nvPr/>
        </p:nvSpPr>
        <p:spPr>
          <a:xfrm>
            <a:off x="9916358" y="4475202"/>
            <a:ext cx="2657475" cy="601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9"/>
              </a:lnSpc>
              <a:buNone/>
            </a:pPr>
            <a:r>
              <a:rPr lang="en-US" sz="189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Пользовательский опыт</a:t>
            </a:r>
            <a:endParaRPr lang="en-US" sz="1895" dirty="0"/>
          </a:p>
        </p:txBody>
      </p:sp>
      <p:sp>
        <p:nvSpPr>
          <p:cNvPr id="17" name="Text 14"/>
          <p:cNvSpPr/>
          <p:nvPr/>
        </p:nvSpPr>
        <p:spPr>
          <a:xfrm>
            <a:off x="9916358" y="5206603"/>
            <a:ext cx="2657475" cy="2078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Обеспечение удобного интерфейса для просмотра трейлеров, интегрированного в общий дизайн приложения.</a:t>
            </a:r>
            <a:endParaRPr lang="en-US" sz="1706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223010"/>
            <a:ext cx="7415927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893"/>
              </a:lnSpc>
            </a:pPr>
            <a:r>
              <a:rPr lang="en-US" sz="4400" b="1" dirty="0" err="1" smtClean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Перспективы</a:t>
            </a:r>
            <a:r>
              <a:rPr lang="en-US" sz="4400" b="1" dirty="0" smtClean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 </a:t>
            </a:r>
            <a:r>
              <a:rPr lang="en-US" sz="4400" b="1" dirty="0" err="1" smtClean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развития</a:t>
            </a:r>
            <a:r>
              <a:rPr lang="en-US" sz="4400" b="1" dirty="0" smtClean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 </a:t>
            </a:r>
            <a:r>
              <a:rPr lang="en-US" sz="4400" b="1" dirty="0" err="1" smtClean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проекта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6350437" y="2964894"/>
            <a:ext cx="7415927" cy="4041696"/>
          </a:xfrm>
          <a:prstGeom prst="roundRect">
            <a:avLst>
              <a:gd name="adj" fmla="val 916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65677" y="2980134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12493" y="313586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Аспект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0309027" y="313586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Метод оптимизации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65677" y="3686651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2493" y="384238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Запросы к БД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0309027" y="3842385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Индексирование и кэширование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6365677" y="478821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2493" y="494395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Загрузка UI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10309027" y="4943951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Асинхронная загрузка компонентов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6365677" y="5889784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612493" y="604551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Поиск трейлеров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10309027" y="6045518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Многопоточность для параллельных запросов</a:t>
            </a:r>
            <a:endParaRPr lang="en-US" sz="194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09335" y="880824"/>
            <a:ext cx="7339251" cy="494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93"/>
              </a:lnSpc>
              <a:buNone/>
            </a:pPr>
            <a:r>
              <a:rPr lang="en-US" sz="3115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Перспективы развития проекта</a:t>
            </a:r>
            <a:endParaRPr lang="en-US" sz="311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35" y="1642110"/>
            <a:ext cx="444937" cy="4449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09335" y="2264926"/>
            <a:ext cx="2167057" cy="247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7"/>
              </a:lnSpc>
              <a:buNone/>
            </a:pPr>
            <a:r>
              <a:rPr lang="en-US" sz="1557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Облачное хранение</a:t>
            </a:r>
            <a:endParaRPr lang="en-US" sz="1557" dirty="0"/>
          </a:p>
        </p:txBody>
      </p:sp>
      <p:sp>
        <p:nvSpPr>
          <p:cNvPr id="8" name="Text 4"/>
          <p:cNvSpPr/>
          <p:nvPr/>
        </p:nvSpPr>
        <p:spPr>
          <a:xfrm>
            <a:off x="6109335" y="2618780"/>
            <a:ext cx="7898130" cy="56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2"/>
              </a:lnSpc>
              <a:buNone/>
            </a:pPr>
            <a:r>
              <a:rPr lang="en-US" sz="1402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Интеграция с облачными сервисами для хранения данных и улучшения масштабируемости проекта.</a:t>
            </a:r>
            <a:endParaRPr lang="en-US" sz="140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35" y="3722251"/>
            <a:ext cx="444937" cy="4449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09335" y="4345067"/>
            <a:ext cx="1997869" cy="247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7"/>
              </a:lnSpc>
              <a:buNone/>
            </a:pPr>
            <a:r>
              <a:rPr lang="en-US" sz="1557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ИИ рекомендации</a:t>
            </a:r>
            <a:endParaRPr lang="en-US" sz="1557" dirty="0"/>
          </a:p>
        </p:txBody>
      </p:sp>
      <p:sp>
        <p:nvSpPr>
          <p:cNvPr id="11" name="Text 6"/>
          <p:cNvSpPr/>
          <p:nvPr/>
        </p:nvSpPr>
        <p:spPr>
          <a:xfrm>
            <a:off x="6109335" y="4698921"/>
            <a:ext cx="7898130" cy="56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2"/>
              </a:lnSpc>
              <a:buNone/>
            </a:pPr>
            <a:r>
              <a:rPr lang="en-US" sz="1402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Внедрение системы рекомендаций на основе искусственного интеллекта для персонализации поиска фильмов.</a:t>
            </a:r>
            <a:endParaRPr lang="en-US" sz="140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335" y="5802392"/>
            <a:ext cx="444937" cy="4449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09335" y="6425208"/>
            <a:ext cx="2025968" cy="247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7"/>
              </a:lnSpc>
              <a:buNone/>
            </a:pPr>
            <a:r>
              <a:rPr lang="en-US" sz="1557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Мобильная версия</a:t>
            </a:r>
            <a:endParaRPr lang="en-US" sz="1557" dirty="0"/>
          </a:p>
        </p:txBody>
      </p:sp>
      <p:sp>
        <p:nvSpPr>
          <p:cNvPr id="14" name="Text 8"/>
          <p:cNvSpPr/>
          <p:nvPr/>
        </p:nvSpPr>
        <p:spPr>
          <a:xfrm>
            <a:off x="6109335" y="6779062"/>
            <a:ext cx="7898130" cy="56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2"/>
              </a:lnSpc>
              <a:buNone/>
            </a:pPr>
            <a:r>
              <a:rPr lang="en-US" sz="1402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Разработка мобильного приложения для расширения доступности сервиса на различных устройствах.</a:t>
            </a:r>
            <a:endParaRPr lang="en-US" sz="1402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682585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Заключение</a:t>
            </a:r>
            <a:endParaRPr lang="en-US" sz="4320" dirty="0"/>
          </a:p>
        </p:txBody>
      </p:sp>
      <p:sp>
        <p:nvSpPr>
          <p:cNvPr id="6" name="Text 3"/>
          <p:cNvSpPr/>
          <p:nvPr/>
        </p:nvSpPr>
        <p:spPr>
          <a:xfrm>
            <a:off x="864037" y="1738670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заключение хочется подчеркнуть, что проект "Приложение для поиска фильмов" стал отличной возможностью применить на практике знания и навыки работы с базами данных, а также создания удобных пользовательских интерфейсов. Приложение успешно выполняет поставленные задачи и обладает всеми необходимыми функциями для поиска и анализа информации о фильмах.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4781669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Этот проект также предоставил ценный опыт работы с различными технологиями, а также дал возможность расширить знания в области разработки программного обеспечения. В будущем, проект может быть развит путем добавления новых функций, например, рекомендаций фильмов, персонализации результатов поиска, или интеграции с социальными сетями.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515183"/>
            <a:ext cx="6690479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Цель и функционал приложения</a:t>
            </a:r>
            <a:endParaRPr lang="en-US" sz="3024" dirty="0"/>
          </a:p>
        </p:txBody>
      </p:sp>
      <p:sp>
        <p:nvSpPr>
          <p:cNvPr id="6" name="Text 3"/>
          <p:cNvSpPr/>
          <p:nvPr/>
        </p:nvSpPr>
        <p:spPr>
          <a:xfrm>
            <a:off x="6091238" y="1254442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Основной целью проекта было создание приложения, которое бы позволило пользователям эффективно искать фильмы по базе данных Sakila. Приложение должно было предоставлять следующие функции: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6091238" y="2472809"/>
            <a:ext cx="388739" cy="388739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240304" y="2551986"/>
            <a:ext cx="90607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1814" dirty="0"/>
          </a:p>
        </p:txBody>
      </p:sp>
      <p:sp>
        <p:nvSpPr>
          <p:cNvPr id="9" name="Text 6"/>
          <p:cNvSpPr/>
          <p:nvPr/>
        </p:nvSpPr>
        <p:spPr>
          <a:xfrm>
            <a:off x="6652736" y="2472809"/>
            <a:ext cx="2899767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Поиск по ключевым словам</a:t>
            </a:r>
            <a:endParaRPr lang="en-US" sz="1512" dirty="0"/>
          </a:p>
        </p:txBody>
      </p:sp>
      <p:sp>
        <p:nvSpPr>
          <p:cNvPr id="10" name="Text 7"/>
          <p:cNvSpPr/>
          <p:nvPr/>
        </p:nvSpPr>
        <p:spPr>
          <a:xfrm>
            <a:off x="6652736" y="2816423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Пользователь может ввести ключевые слова, например, </a:t>
            </a:r>
            <a:r>
              <a:rPr lang="en-US" sz="1361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название</a:t>
            </a: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361" dirty="0" err="1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фильма</a:t>
            </a:r>
            <a:r>
              <a:rPr lang="en-US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361" dirty="0" err="1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</a:t>
            </a:r>
            <a:r>
              <a:rPr lang="en-US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поиска фильмов, соответствующих запросу.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6091238" y="3736658"/>
            <a:ext cx="388739" cy="388739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217801" y="3815834"/>
            <a:ext cx="135493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1814" dirty="0"/>
          </a:p>
        </p:txBody>
      </p:sp>
      <p:sp>
        <p:nvSpPr>
          <p:cNvPr id="13" name="Text 10"/>
          <p:cNvSpPr/>
          <p:nvPr/>
        </p:nvSpPr>
        <p:spPr>
          <a:xfrm>
            <a:off x="6652736" y="3736658"/>
            <a:ext cx="2360176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Поиск по жанру и году</a:t>
            </a:r>
            <a:endParaRPr lang="en-US" sz="1512" dirty="0"/>
          </a:p>
        </p:txBody>
      </p:sp>
      <p:sp>
        <p:nvSpPr>
          <p:cNvPr id="14" name="Text 11"/>
          <p:cNvSpPr/>
          <p:nvPr/>
        </p:nvSpPr>
        <p:spPr>
          <a:xfrm>
            <a:off x="6652736" y="4080272"/>
            <a:ext cx="737282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Пользователь может выбрать жанр и/или год выпуска фильма для более точного поиска, что позволяет сузить результаты и найти фильмы, отвечающие конкретным критериям.</a:t>
            </a:r>
            <a:endParaRPr lang="en-US" sz="1361" dirty="0"/>
          </a:p>
        </p:txBody>
      </p:sp>
      <p:sp>
        <p:nvSpPr>
          <p:cNvPr id="15" name="Shape 12"/>
          <p:cNvSpPr/>
          <p:nvPr/>
        </p:nvSpPr>
        <p:spPr>
          <a:xfrm>
            <a:off x="6091238" y="5277088"/>
            <a:ext cx="388739" cy="388739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/>
        </p:spPr>
      </p:sp>
      <p:sp>
        <p:nvSpPr>
          <p:cNvPr id="16" name="Text 13"/>
          <p:cNvSpPr/>
          <p:nvPr/>
        </p:nvSpPr>
        <p:spPr>
          <a:xfrm>
            <a:off x="6216491" y="5356265"/>
            <a:ext cx="138113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1814" dirty="0"/>
          </a:p>
        </p:txBody>
      </p:sp>
      <p:sp>
        <p:nvSpPr>
          <p:cNvPr id="17" name="Text 14"/>
          <p:cNvSpPr/>
          <p:nvPr/>
        </p:nvSpPr>
        <p:spPr>
          <a:xfrm>
            <a:off x="6652736" y="5277088"/>
            <a:ext cx="3482221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Сохранение поисковых запросов</a:t>
            </a:r>
            <a:endParaRPr lang="en-US" sz="1512" dirty="0"/>
          </a:p>
        </p:txBody>
      </p:sp>
      <p:sp>
        <p:nvSpPr>
          <p:cNvPr id="18" name="Text 15"/>
          <p:cNvSpPr/>
          <p:nvPr/>
        </p:nvSpPr>
        <p:spPr>
          <a:xfrm>
            <a:off x="6652736" y="5620703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Приложение должно хранить историю всех запросов пользователя, что позволяет отслеживать его интересы и предлагать более релевантные результаты в будущем.</a:t>
            </a:r>
            <a:endParaRPr lang="en-US" sz="1361" dirty="0"/>
          </a:p>
        </p:txBody>
      </p:sp>
      <p:sp>
        <p:nvSpPr>
          <p:cNvPr id="19" name="Shape 16"/>
          <p:cNvSpPr/>
          <p:nvPr/>
        </p:nvSpPr>
        <p:spPr>
          <a:xfrm>
            <a:off x="6091238" y="6540937"/>
            <a:ext cx="388739" cy="388739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/>
        </p:spPr>
      </p:sp>
      <p:sp>
        <p:nvSpPr>
          <p:cNvPr id="20" name="Text 17"/>
          <p:cNvSpPr/>
          <p:nvPr/>
        </p:nvSpPr>
        <p:spPr>
          <a:xfrm>
            <a:off x="6210300" y="6620113"/>
            <a:ext cx="150495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4</a:t>
            </a:r>
            <a:endParaRPr lang="en-US" sz="1814" dirty="0"/>
          </a:p>
        </p:txBody>
      </p:sp>
      <p:sp>
        <p:nvSpPr>
          <p:cNvPr id="21" name="Text 18"/>
          <p:cNvSpPr/>
          <p:nvPr/>
        </p:nvSpPr>
        <p:spPr>
          <a:xfrm>
            <a:off x="6652736" y="6540937"/>
            <a:ext cx="3013948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Вывод популярных запросов</a:t>
            </a:r>
            <a:endParaRPr lang="en-US" sz="1512" dirty="0"/>
          </a:p>
        </p:txBody>
      </p:sp>
      <p:sp>
        <p:nvSpPr>
          <p:cNvPr id="22" name="Text 19"/>
          <p:cNvSpPr/>
          <p:nvPr/>
        </p:nvSpPr>
        <p:spPr>
          <a:xfrm>
            <a:off x="6652736" y="6884551"/>
            <a:ext cx="737282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Приложение может отображать список самых популярных поисковых запросов, чтобы пользователи могли получить представление о том, какие фильмы пользуются наибольшим спросом.</a:t>
            </a:r>
            <a:endParaRPr lang="en-US" sz="13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7272B"/>
          </a:solidFill>
          <a:ln/>
        </p:spPr>
      </p:sp>
      <p:sp>
        <p:nvSpPr>
          <p:cNvPr id="4" name="Text 2"/>
          <p:cNvSpPr/>
          <p:nvPr/>
        </p:nvSpPr>
        <p:spPr>
          <a:xfrm>
            <a:off x="2979420" y="491014"/>
            <a:ext cx="5901333" cy="496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06"/>
              </a:lnSpc>
              <a:buNone/>
            </a:pPr>
            <a:r>
              <a:rPr lang="en-US" sz="3125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Используемые технологии</a:t>
            </a:r>
            <a:endParaRPr lang="en-US" sz="3125" dirty="0"/>
          </a:p>
        </p:txBody>
      </p:sp>
      <p:sp>
        <p:nvSpPr>
          <p:cNvPr id="5" name="Text 3"/>
          <p:cNvSpPr/>
          <p:nvPr/>
        </p:nvSpPr>
        <p:spPr>
          <a:xfrm>
            <a:off x="2979420" y="1344097"/>
            <a:ext cx="8671560" cy="5715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 реализации проекта </a:t>
            </a:r>
            <a:r>
              <a:rPr lang="en-US" sz="1406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использовался</a:t>
            </a:r>
            <a:r>
              <a:rPr lang="en-US" sz="14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ru-RU" sz="1406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следующий </a:t>
            </a:r>
            <a:r>
              <a:rPr lang="en-US" sz="1406" dirty="0" err="1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набор</a:t>
            </a:r>
            <a:r>
              <a:rPr lang="en-US" sz="1406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технологий, обеспечивающий функциональность и удобство использования приложения.</a:t>
            </a:r>
            <a:endParaRPr lang="en-US" sz="1406" dirty="0"/>
          </a:p>
        </p:txBody>
      </p:sp>
      <p:sp>
        <p:nvSpPr>
          <p:cNvPr id="6" name="Text 4"/>
          <p:cNvSpPr/>
          <p:nvPr/>
        </p:nvSpPr>
        <p:spPr>
          <a:xfrm>
            <a:off x="2979420" y="2294930"/>
            <a:ext cx="1984296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2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База данных</a:t>
            </a:r>
            <a:endParaRPr lang="en-US" sz="1562" dirty="0"/>
          </a:p>
        </p:txBody>
      </p:sp>
      <p:sp>
        <p:nvSpPr>
          <p:cNvPr id="7" name="Text 5"/>
          <p:cNvSpPr/>
          <p:nvPr/>
        </p:nvSpPr>
        <p:spPr>
          <a:xfrm>
            <a:off x="2979420" y="2721412"/>
            <a:ext cx="2599849" cy="28575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качестве базы данных был использован MySQL, с использованием Sakila, тестовой базы данных, содержащей информацию о </a:t>
            </a:r>
            <a:r>
              <a:rPr lang="en-US" sz="1406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фильмах</a:t>
            </a:r>
            <a:r>
              <a:rPr lang="en-US" sz="1406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4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категориях и т.д. Эта база данных предоставила основу для хранения и управления данными о фильмах.</a:t>
            </a:r>
            <a:endParaRPr lang="en-US" sz="1406" dirty="0"/>
          </a:p>
        </p:txBody>
      </p:sp>
      <p:sp>
        <p:nvSpPr>
          <p:cNvPr id="8" name="Text 6"/>
          <p:cNvSpPr/>
          <p:nvPr/>
        </p:nvSpPr>
        <p:spPr>
          <a:xfrm>
            <a:off x="6022419" y="2294930"/>
            <a:ext cx="2194322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2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Программирование</a:t>
            </a:r>
            <a:endParaRPr lang="en-US" sz="1562" dirty="0"/>
          </a:p>
        </p:txBody>
      </p:sp>
      <p:sp>
        <p:nvSpPr>
          <p:cNvPr id="9" name="Text 7"/>
          <p:cNvSpPr/>
          <p:nvPr/>
        </p:nvSpPr>
        <p:spPr>
          <a:xfrm>
            <a:off x="6022419" y="2721412"/>
            <a:ext cx="2599849" cy="4572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 создания логики приложения был использован Python, известный своим широким спектром библиотек, обеспечивающих эффективную работу с базами данных и создание пользовательских интерфейсов. Python позволил разработать ядро приложения, обрабатывающее поисковые запросы и взаимодействующее с базой данных.</a:t>
            </a:r>
            <a:endParaRPr lang="en-US" sz="1406" dirty="0"/>
          </a:p>
        </p:txBody>
      </p:sp>
      <p:sp>
        <p:nvSpPr>
          <p:cNvPr id="10" name="Text 8"/>
          <p:cNvSpPr/>
          <p:nvPr/>
        </p:nvSpPr>
        <p:spPr>
          <a:xfrm>
            <a:off x="9065419" y="2294930"/>
            <a:ext cx="1984296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2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Интерфейс</a:t>
            </a:r>
            <a:endParaRPr lang="en-US" sz="1562" dirty="0"/>
          </a:p>
        </p:txBody>
      </p:sp>
      <p:sp>
        <p:nvSpPr>
          <p:cNvPr id="11" name="Text 9"/>
          <p:cNvSpPr/>
          <p:nvPr/>
        </p:nvSpPr>
        <p:spPr>
          <a:xfrm>
            <a:off x="9065419" y="2721412"/>
            <a:ext cx="2599849" cy="4857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 создания графического пользовательского интерфейса (GUI) была выбрана кроссплатформенная библиотека Qt, известная своей гибкостью и возможностями для разработки привлекательных и интуитивно понятных интерфейсов. Qt предоставил инструменты для создания визуального представления приложения, которое было бы легко использовать для пользователей.</a:t>
            </a:r>
            <a:endParaRPr lang="en-US" sz="140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84193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19437" y="2635448"/>
            <a:ext cx="5958959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Подключение к базе данных</a:t>
            </a:r>
            <a:endParaRPr lang="en-US" sz="3024" dirty="0"/>
          </a:p>
        </p:txBody>
      </p:sp>
      <p:sp>
        <p:nvSpPr>
          <p:cNvPr id="6" name="Shape 3"/>
          <p:cNvSpPr/>
          <p:nvPr/>
        </p:nvSpPr>
        <p:spPr>
          <a:xfrm>
            <a:off x="3367207" y="3374708"/>
            <a:ext cx="22860" cy="4934307"/>
          </a:xfrm>
          <a:prstGeom prst="roundRect">
            <a:avLst>
              <a:gd name="adj" fmla="val 1134000"/>
            </a:avLst>
          </a:prstGeom>
          <a:solidFill>
            <a:srgbClr val="5F5F63"/>
          </a:solidFill>
          <a:ln/>
        </p:spPr>
      </p:sp>
      <p:sp>
        <p:nvSpPr>
          <p:cNvPr id="7" name="Shape 4"/>
          <p:cNvSpPr/>
          <p:nvPr/>
        </p:nvSpPr>
        <p:spPr>
          <a:xfrm>
            <a:off x="3550146" y="3751898"/>
            <a:ext cx="604837" cy="22860"/>
          </a:xfrm>
          <a:prstGeom prst="roundRect">
            <a:avLst>
              <a:gd name="adj" fmla="val 1134000"/>
            </a:avLst>
          </a:prstGeom>
          <a:solidFill>
            <a:srgbClr val="5F5F63"/>
          </a:solidFill>
          <a:ln/>
        </p:spPr>
      </p:sp>
      <p:sp>
        <p:nvSpPr>
          <p:cNvPr id="8" name="Shape 5"/>
          <p:cNvSpPr/>
          <p:nvPr/>
        </p:nvSpPr>
        <p:spPr>
          <a:xfrm>
            <a:off x="3184267" y="3569018"/>
            <a:ext cx="388739" cy="388739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3333333" y="3648194"/>
            <a:ext cx="90607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1814" dirty="0"/>
          </a:p>
        </p:txBody>
      </p:sp>
      <p:sp>
        <p:nvSpPr>
          <p:cNvPr id="10" name="Text 7"/>
          <p:cNvSpPr/>
          <p:nvPr/>
        </p:nvSpPr>
        <p:spPr>
          <a:xfrm>
            <a:off x="4329113" y="3547467"/>
            <a:ext cx="2256949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Импорт библиотеки</a:t>
            </a:r>
            <a:endParaRPr lang="en-US" sz="1512" dirty="0"/>
          </a:p>
        </p:txBody>
      </p:sp>
      <p:sp>
        <p:nvSpPr>
          <p:cNvPr id="11" name="Text 8"/>
          <p:cNvSpPr/>
          <p:nvPr/>
        </p:nvSpPr>
        <p:spPr>
          <a:xfrm>
            <a:off x="4329113" y="3891082"/>
            <a:ext cx="718173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177"/>
              </a:lnSpc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Импортируйте библиотеку mysql.connector для работы с </a:t>
            </a:r>
            <a:r>
              <a:rPr lang="en-US" sz="1361" dirty="0" err="1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MySQL</a:t>
            </a:r>
            <a:r>
              <a:rPr lang="ru-RU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</a:p>
          <a:p>
            <a:pPr>
              <a:lnSpc>
                <a:spcPts val="2177"/>
              </a:lnSpc>
            </a:pPr>
            <a:r>
              <a:rPr lang="ru-RU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 библиотека </a:t>
            </a:r>
            <a:r>
              <a:rPr lang="ru-RU" sz="1361" dirty="0" err="1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r>
              <a:rPr lang="ru-RU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которая позволяет взаимодействовать с базой данных </a:t>
            </a:r>
            <a:r>
              <a:rPr lang="ru-RU" sz="1361" dirty="0" err="1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MySQL</a:t>
            </a:r>
            <a:r>
              <a:rPr lang="ru-RU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r>
              <a:rPr lang="en-US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361" dirty="0">
              <a:solidFill>
                <a:srgbClr val="D7D4CC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3550146" y="4890373"/>
            <a:ext cx="604837" cy="22860"/>
          </a:xfrm>
          <a:prstGeom prst="roundRect">
            <a:avLst>
              <a:gd name="adj" fmla="val 1134000"/>
            </a:avLst>
          </a:prstGeom>
          <a:solidFill>
            <a:srgbClr val="5F5F63"/>
          </a:solidFill>
          <a:ln/>
        </p:spPr>
      </p:sp>
      <p:sp>
        <p:nvSpPr>
          <p:cNvPr id="13" name="Shape 10"/>
          <p:cNvSpPr/>
          <p:nvPr/>
        </p:nvSpPr>
        <p:spPr>
          <a:xfrm>
            <a:off x="3184267" y="4707493"/>
            <a:ext cx="388739" cy="388739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3310830" y="4786670"/>
            <a:ext cx="135493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1814" dirty="0"/>
          </a:p>
        </p:txBody>
      </p:sp>
      <p:sp>
        <p:nvSpPr>
          <p:cNvPr id="15" name="Text 12"/>
          <p:cNvSpPr/>
          <p:nvPr/>
        </p:nvSpPr>
        <p:spPr>
          <a:xfrm>
            <a:off x="4329113" y="4685943"/>
            <a:ext cx="229171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Создание экземпляра</a:t>
            </a:r>
            <a:endParaRPr lang="en-US" sz="1512" dirty="0"/>
          </a:p>
        </p:txBody>
      </p:sp>
      <p:sp>
        <p:nvSpPr>
          <p:cNvPr id="16" name="Text 13"/>
          <p:cNvSpPr/>
          <p:nvPr/>
        </p:nvSpPr>
        <p:spPr>
          <a:xfrm>
            <a:off x="4329113" y="5029557"/>
            <a:ext cx="718173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Создайте экземпляр класса SakilaDB, передав параметры подключения.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3550146" y="6028849"/>
            <a:ext cx="604837" cy="22860"/>
          </a:xfrm>
          <a:prstGeom prst="roundRect">
            <a:avLst>
              <a:gd name="adj" fmla="val 1134000"/>
            </a:avLst>
          </a:prstGeom>
          <a:solidFill>
            <a:srgbClr val="5F5F63"/>
          </a:solidFill>
          <a:ln/>
        </p:spPr>
      </p:sp>
      <p:sp>
        <p:nvSpPr>
          <p:cNvPr id="18" name="Shape 15"/>
          <p:cNvSpPr/>
          <p:nvPr/>
        </p:nvSpPr>
        <p:spPr>
          <a:xfrm>
            <a:off x="3184267" y="5845969"/>
            <a:ext cx="388739" cy="388739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/>
        </p:spPr>
      </p:sp>
      <p:sp>
        <p:nvSpPr>
          <p:cNvPr id="19" name="Text 16"/>
          <p:cNvSpPr/>
          <p:nvPr/>
        </p:nvSpPr>
        <p:spPr>
          <a:xfrm>
            <a:off x="3309521" y="5925145"/>
            <a:ext cx="138113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1814" dirty="0"/>
          </a:p>
        </p:txBody>
      </p:sp>
      <p:sp>
        <p:nvSpPr>
          <p:cNvPr id="20" name="Text 17"/>
          <p:cNvSpPr/>
          <p:nvPr/>
        </p:nvSpPr>
        <p:spPr>
          <a:xfrm>
            <a:off x="4329113" y="5824418"/>
            <a:ext cx="2472809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Установка соединения</a:t>
            </a:r>
            <a:endParaRPr lang="en-US" sz="1512" dirty="0"/>
          </a:p>
        </p:txBody>
      </p:sp>
      <p:sp>
        <p:nvSpPr>
          <p:cNvPr id="21" name="Text 18"/>
          <p:cNvSpPr/>
          <p:nvPr/>
        </p:nvSpPr>
        <p:spPr>
          <a:xfrm>
            <a:off x="4329113" y="6168033"/>
            <a:ext cx="718173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Метод __init__ устанавливает соединение с базой данных, используя переданные параметры.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3550146" y="7443907"/>
            <a:ext cx="604837" cy="22860"/>
          </a:xfrm>
          <a:prstGeom prst="roundRect">
            <a:avLst>
              <a:gd name="adj" fmla="val 1134000"/>
            </a:avLst>
          </a:prstGeom>
          <a:solidFill>
            <a:srgbClr val="5F5F63"/>
          </a:solidFill>
          <a:ln/>
        </p:spPr>
      </p:sp>
      <p:sp>
        <p:nvSpPr>
          <p:cNvPr id="23" name="Shape 20"/>
          <p:cNvSpPr/>
          <p:nvPr/>
        </p:nvSpPr>
        <p:spPr>
          <a:xfrm>
            <a:off x="3184267" y="7261027"/>
            <a:ext cx="388739" cy="388739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/>
        </p:spPr>
      </p:sp>
      <p:sp>
        <p:nvSpPr>
          <p:cNvPr id="24" name="Text 21"/>
          <p:cNvSpPr/>
          <p:nvPr/>
        </p:nvSpPr>
        <p:spPr>
          <a:xfrm>
            <a:off x="3303330" y="7340203"/>
            <a:ext cx="150495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4</a:t>
            </a:r>
            <a:endParaRPr lang="en-US" sz="1814" dirty="0"/>
          </a:p>
        </p:txBody>
      </p:sp>
      <p:sp>
        <p:nvSpPr>
          <p:cNvPr id="25" name="Text 22"/>
          <p:cNvSpPr/>
          <p:nvPr/>
        </p:nvSpPr>
        <p:spPr>
          <a:xfrm>
            <a:off x="4329113" y="7239476"/>
            <a:ext cx="1928217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Создание курсора</a:t>
            </a:r>
            <a:endParaRPr lang="en-US" sz="1512" dirty="0"/>
          </a:p>
        </p:txBody>
      </p:sp>
      <p:sp>
        <p:nvSpPr>
          <p:cNvPr id="26" name="Text 23"/>
          <p:cNvSpPr/>
          <p:nvPr/>
        </p:nvSpPr>
        <p:spPr>
          <a:xfrm>
            <a:off x="4329113" y="7583091"/>
            <a:ext cx="718173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77"/>
              </a:lnSpc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Создается курсор для выполнения SQL-запросов с параметром dictionary=True для возврата результатов в виде </a:t>
            </a:r>
            <a:r>
              <a:rPr lang="en-US" sz="1361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словарей</a:t>
            </a:r>
            <a:r>
              <a:rPr lang="en-US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r>
              <a:rPr lang="ru-RU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Курсор (</a:t>
            </a:r>
            <a:r>
              <a:rPr lang="ru-RU" sz="1361" dirty="0" err="1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cursor</a:t>
            </a:r>
            <a:r>
              <a:rPr lang="ru-RU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 — это объект, который позволяет выполнять SQL-запросы и получать результаты. Он создается из объекта соединения (</a:t>
            </a:r>
            <a:r>
              <a:rPr lang="ru-RU" sz="1361" dirty="0" err="1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self.connection</a:t>
            </a:r>
            <a:r>
              <a:rPr lang="ru-RU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).</a:t>
            </a:r>
            <a:endParaRPr lang="en-US" sz="1361" dirty="0">
              <a:solidFill>
                <a:srgbClr val="D7D4CC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269254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92692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7934325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Реализация ключевых сценариев поиска</a:t>
            </a:r>
            <a:endParaRPr lang="en-US" sz="3024" dirty="0"/>
          </a:p>
        </p:txBody>
      </p:sp>
      <p:sp>
        <p:nvSpPr>
          <p:cNvPr id="6" name="Text 3"/>
          <p:cNvSpPr/>
          <p:nvPr/>
        </p:nvSpPr>
        <p:spPr>
          <a:xfrm>
            <a:off x="604837" y="169449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Приложение реализовало ключевые сценарии поиска, позволяющие пользователям эффективно находить фильмы по различным критериям.</a:t>
            </a:r>
            <a:endParaRPr lang="en-US" sz="136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2441972"/>
            <a:ext cx="864037" cy="15188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28073" y="2614732"/>
            <a:ext cx="2792016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Поиск по ключевому слову</a:t>
            </a:r>
            <a:endParaRPr lang="en-US" sz="1512" dirty="0"/>
          </a:p>
        </p:txBody>
      </p:sp>
      <p:sp>
        <p:nvSpPr>
          <p:cNvPr id="9" name="Text 5"/>
          <p:cNvSpPr/>
          <p:nvPr/>
        </p:nvSpPr>
        <p:spPr>
          <a:xfrm>
            <a:off x="1728073" y="2958346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Пользователь вводит ключевые слова в поисковую строку, приложение обрабатывает запрос и возвращает список фильмов, соответствующих запросу. Поиск осуществляется по названию, описанию и другим атрибутам фильма.</a:t>
            </a:r>
            <a:endParaRPr lang="en-US" sz="136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960852"/>
            <a:ext cx="864037" cy="15188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28073" y="4133612"/>
            <a:ext cx="2360176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Поиск по жанру и году</a:t>
            </a:r>
            <a:endParaRPr lang="en-US" sz="1512" dirty="0"/>
          </a:p>
        </p:txBody>
      </p:sp>
      <p:sp>
        <p:nvSpPr>
          <p:cNvPr id="12" name="Text 7"/>
          <p:cNvSpPr/>
          <p:nvPr/>
        </p:nvSpPr>
        <p:spPr>
          <a:xfrm>
            <a:off x="1728073" y="4477226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Пользователь может выбрать жанр и/или год выпуска фильма из выпадающих списков. Приложение отфильтрует результаты, отображая только фильмы, соответствующие выбранным критериям.</a:t>
            </a:r>
            <a:endParaRPr lang="en-US" sz="1361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5479733"/>
            <a:ext cx="864037" cy="17954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28073" y="5652492"/>
            <a:ext cx="2311122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Сохранение запросов</a:t>
            </a:r>
            <a:endParaRPr lang="en-US" sz="1512" dirty="0"/>
          </a:p>
        </p:txBody>
      </p:sp>
      <p:sp>
        <p:nvSpPr>
          <p:cNvPr id="15" name="Text 9"/>
          <p:cNvSpPr/>
          <p:nvPr/>
        </p:nvSpPr>
        <p:spPr>
          <a:xfrm>
            <a:off x="1728073" y="5996107"/>
            <a:ext cx="6811089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Каждый поисковый запрос пользователя сохраняется в отдельной таблице базы данных. Это позволяет отслеживать историю запросов пользователя и использовать эту информацию для персонализации результатов поиска в будущем.</a:t>
            </a:r>
            <a:endParaRPr lang="en-US" sz="1361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7275195"/>
            <a:ext cx="864037" cy="151888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28073" y="7447955"/>
            <a:ext cx="3013948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Вывод популярных запросов</a:t>
            </a:r>
            <a:endParaRPr lang="en-US" sz="1512" dirty="0"/>
          </a:p>
        </p:txBody>
      </p:sp>
      <p:sp>
        <p:nvSpPr>
          <p:cNvPr id="18" name="Text 11"/>
          <p:cNvSpPr/>
          <p:nvPr/>
        </p:nvSpPr>
        <p:spPr>
          <a:xfrm>
            <a:off x="1728073" y="7791569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Приложение может отображать список самых популярных поисковых запросов, основанный на статистике запросов всех пользователей. Это позволяет пользователям видеть, какие фильмы наиболее популярны.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381184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13811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6130290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Интеграция с интерфейсом</a:t>
            </a:r>
            <a:endParaRPr lang="en-US" sz="3024" dirty="0"/>
          </a:p>
        </p:txBody>
      </p:sp>
      <p:sp>
        <p:nvSpPr>
          <p:cNvPr id="6" name="Text 3"/>
          <p:cNvSpPr/>
          <p:nvPr/>
        </p:nvSpPr>
        <p:spPr>
          <a:xfrm>
            <a:off x="604837" y="1214438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Интеграция логики поиска с графическим интерфейсом была важным этапом разработки проекта. Необходимо было обеспечить плавное взаимодействие пользователя с приложением, чтобы поиск фильмов был простым и интуитивным.</a:t>
            </a:r>
            <a:endParaRPr lang="en-US" sz="136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2238494"/>
            <a:ext cx="431959" cy="4319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4837" y="2843213"/>
            <a:ext cx="2067163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Удобная навигация</a:t>
            </a:r>
            <a:endParaRPr lang="en-US" sz="1512" dirty="0"/>
          </a:p>
        </p:txBody>
      </p:sp>
      <p:sp>
        <p:nvSpPr>
          <p:cNvPr id="9" name="Text 5"/>
          <p:cNvSpPr/>
          <p:nvPr/>
        </p:nvSpPr>
        <p:spPr>
          <a:xfrm>
            <a:off x="604837" y="3186827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Разработка простого и интуитивно понятного интерфейса, позволяющего пользователю легко находить нужные элементы, вводить поисковые запросы, фильтровать результаты и просматривать информацию о фильмах.</a:t>
            </a:r>
            <a:endParaRPr lang="en-US" sz="1361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4949408"/>
            <a:ext cx="431959" cy="4319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4195" y="4589363"/>
            <a:ext cx="293941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ru-RU" sz="1512" b="1" dirty="0" smtClean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Внедрение в интерфейс поиск трейлеров</a:t>
            </a:r>
            <a:endParaRPr lang="en-US" sz="1512" dirty="0"/>
          </a:p>
        </p:txBody>
      </p:sp>
      <p:sp>
        <p:nvSpPr>
          <p:cNvPr id="15" name="Text 9"/>
          <p:cNvSpPr/>
          <p:nvPr/>
        </p:nvSpPr>
        <p:spPr>
          <a:xfrm>
            <a:off x="604837" y="5381367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ru-RU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приложение была внедрена возможность искать трейлеры, по ключевым запросам</a:t>
            </a:r>
            <a:r>
              <a:rPr lang="en-US" sz="1361" dirty="0" smtClean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361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9127927"/>
            <a:ext cx="431959" cy="43195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4837" y="9732645"/>
            <a:ext cx="2751534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Настройки отображения</a:t>
            </a:r>
            <a:endParaRPr lang="en-US" sz="1512" dirty="0"/>
          </a:p>
        </p:txBody>
      </p:sp>
      <p:sp>
        <p:nvSpPr>
          <p:cNvPr id="18" name="Text 11"/>
          <p:cNvSpPr/>
          <p:nvPr/>
        </p:nvSpPr>
        <p:spPr>
          <a:xfrm>
            <a:off x="604837" y="10076259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Предоставление пользователю возможности настраивать отображение результатов поиска, например, изменять количество выводимых результатов на странице или сортировать результаты по определенным критериям.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1213009"/>
            <a:ext cx="5754291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Открытия и новые знания</a:t>
            </a:r>
            <a:endParaRPr lang="en-US" sz="3024" dirty="0"/>
          </a:p>
        </p:txBody>
      </p:sp>
      <p:sp>
        <p:nvSpPr>
          <p:cNvPr id="6" name="Text 3"/>
          <p:cNvSpPr/>
          <p:nvPr/>
        </p:nvSpPr>
        <p:spPr>
          <a:xfrm>
            <a:off x="604837" y="1952268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Работа над проектом "Приложение для поиска фильмов" не только позволила применить существующие знания, но и предоставила возможность получить новые, ценные навыки и опыт.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604837" y="2976324"/>
            <a:ext cx="7934325" cy="1795463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777597" y="3149084"/>
            <a:ext cx="3486983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Работа с большой базой данных</a:t>
            </a:r>
            <a:endParaRPr lang="en-US" sz="1512" dirty="0"/>
          </a:p>
        </p:txBody>
      </p:sp>
      <p:sp>
        <p:nvSpPr>
          <p:cNvPr id="9" name="Text 6"/>
          <p:cNvSpPr/>
          <p:nvPr/>
        </p:nvSpPr>
        <p:spPr>
          <a:xfrm>
            <a:off x="777597" y="3492698"/>
            <a:ext cx="7588806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Работа с тестовой базой данных Sakila дала возможность получить представление о том, как эффективно управлять и выполнять запросы в крупных базах данных. Это включает в себя понимание структуры базы данных, оптимизацию запросов, обработку больших объемов данных и управление ресурсами.</a:t>
            </a:r>
            <a:endParaRPr lang="en-US" sz="1361" dirty="0"/>
          </a:p>
        </p:txBody>
      </p:sp>
      <p:sp>
        <p:nvSpPr>
          <p:cNvPr id="10" name="Shape 7"/>
          <p:cNvSpPr/>
          <p:nvPr/>
        </p:nvSpPr>
        <p:spPr>
          <a:xfrm>
            <a:off x="604837" y="4944547"/>
            <a:ext cx="7934325" cy="2072045"/>
          </a:xfrm>
          <a:prstGeom prst="roundRect">
            <a:avLst>
              <a:gd name="adj" fmla="val 12511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777597" y="5117306"/>
            <a:ext cx="322135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Разработка интерфейса и UX</a:t>
            </a:r>
            <a:endParaRPr lang="en-US" sz="1512" dirty="0"/>
          </a:p>
        </p:txBody>
      </p:sp>
      <p:sp>
        <p:nvSpPr>
          <p:cNvPr id="12" name="Text 9"/>
          <p:cNvSpPr/>
          <p:nvPr/>
        </p:nvSpPr>
        <p:spPr>
          <a:xfrm>
            <a:off x="777597" y="5460921"/>
            <a:ext cx="7588806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Проект позволил углубить знания в разработке пользовательских интерфейсов. Разработка интуитивно понятного и удобного интерфейса является ключевым фактором для успешного приложения. Необходимо было учесть особенности взаимодействия пользователей с приложением и сделать процесс поиска фильмов максимально простым и приятным.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5101" y="816650"/>
            <a:ext cx="7533799" cy="2645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944"/>
              </a:lnSpc>
              <a:buNone/>
            </a:pPr>
            <a:r>
              <a:rPr lang="en-US" sz="5555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Реализация проекта по поиску фильмов</a:t>
            </a:r>
            <a:endParaRPr lang="en-US" sz="5555" dirty="0"/>
          </a:p>
        </p:txBody>
      </p:sp>
      <p:sp>
        <p:nvSpPr>
          <p:cNvPr id="6" name="Text 3"/>
          <p:cNvSpPr/>
          <p:nvPr/>
        </p:nvSpPr>
        <p:spPr>
          <a:xfrm>
            <a:off x="805101" y="3807381"/>
            <a:ext cx="7533799" cy="2944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Проект по созданию системы поиска фильмов был реализован с использованием Python и MySQL. Основной код был организован в нескольких модулях для удобства и поддерживаемости. Ключевые компоненты включали модули для взаимодействия с базой данных и основной файл приложения. Проект также включал разработку пользовательского интерфейса с использованием современных инструментов визуализации и интеграцию функций для поиска и отображения трейлеров фильмов.</a:t>
            </a:r>
            <a:endParaRPr lang="en-US" sz="181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sp>
        <p:nvSpPr>
          <p:cNvPr id="4" name="Text 2"/>
          <p:cNvSpPr/>
          <p:nvPr/>
        </p:nvSpPr>
        <p:spPr>
          <a:xfrm>
            <a:off x="1321356" y="1872258"/>
            <a:ext cx="7889558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Структура кода проекта</a:t>
            </a:r>
            <a:endParaRPr lang="en-US" sz="4320" dirty="0"/>
          </a:p>
        </p:txBody>
      </p:sp>
      <p:sp>
        <p:nvSpPr>
          <p:cNvPr id="5" name="Text 3"/>
          <p:cNvSpPr/>
          <p:nvPr/>
        </p:nvSpPr>
        <p:spPr>
          <a:xfrm>
            <a:off x="1321356" y="317515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db.py</a:t>
            </a:r>
            <a:endParaRPr lang="en-US" sz="2160" dirty="0"/>
          </a:p>
        </p:txBody>
      </p:sp>
      <p:sp>
        <p:nvSpPr>
          <p:cNvPr id="6" name="Text 4"/>
          <p:cNvSpPr/>
          <p:nvPr/>
        </p:nvSpPr>
        <p:spPr>
          <a:xfrm>
            <a:off x="1321356" y="3764875"/>
            <a:ext cx="5692735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Модуль, отвечающий за взаимодействие с базой данных. Реализует основные функции для выполнения SQL-запросов, включая поиск по ключевым словам, фильтрацию по жанрам и годам, а также сложные запросы, объединяющие данные из нескольких таблиц.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7623929" y="317515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main.py</a:t>
            </a:r>
            <a:endParaRPr lang="en-US" sz="2160" dirty="0"/>
          </a:p>
        </p:txBody>
      </p:sp>
      <p:sp>
        <p:nvSpPr>
          <p:cNvPr id="8" name="Text 6"/>
          <p:cNvSpPr/>
          <p:nvPr/>
        </p:nvSpPr>
        <p:spPr>
          <a:xfrm>
            <a:off x="7623929" y="3764875"/>
            <a:ext cx="5692735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Основной файл приложения, где происходит инициализация базы данных и вызовы функций для выполнения запросов. Содержит логику работы приложения и обработку пользовательских запросов.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1296</Words>
  <Application>Microsoft Office PowerPoint</Application>
  <PresentationFormat>Произвольный</PresentationFormat>
  <Paragraphs>128</Paragraphs>
  <Slides>15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alfred werner</cp:lastModifiedBy>
  <cp:revision>13</cp:revision>
  <dcterms:created xsi:type="dcterms:W3CDTF">2024-08-09T09:59:31Z</dcterms:created>
  <dcterms:modified xsi:type="dcterms:W3CDTF">2024-08-12T18:21:43Z</dcterms:modified>
</cp:coreProperties>
</file>